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Oswald Bold" charset="1" panose="00000800000000000000"/>
      <p:regular r:id="rId15"/>
    </p:embeddedFont>
    <p:embeddedFont>
      <p:font typeface="Montserrat Classic Bold" charset="1" panose="00000800000000000000"/>
      <p:regular r:id="rId16"/>
    </p:embeddedFont>
    <p:embeddedFont>
      <p:font typeface="Oswald" charset="1" panose="00000500000000000000"/>
      <p:regular r:id="rId17"/>
    </p:embeddedFont>
    <p:embeddedFont>
      <p:font typeface="DM Sans" charset="1" panose="00000000000000000000"/>
      <p:regular r:id="rId18"/>
    </p:embeddedFont>
    <p:embeddedFont>
      <p:font typeface="DM Sans Italics" charset="1" panose="00000000000000000000"/>
      <p:regular r:id="rId19"/>
    </p:embeddedFont>
    <p:embeddedFont>
      <p:font typeface="Montserrat Light" charset="1" panose="00000400000000000000"/>
      <p:regular r:id="rId20"/>
    </p:embeddedFont>
    <p:embeddedFont>
      <p:font typeface="DM Sans Bold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jpeg" Type="http://schemas.openxmlformats.org/officeDocument/2006/relationships/image"/><Relationship Id="rId6" Target="../media/image1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2.jpeg" Type="http://schemas.openxmlformats.org/officeDocument/2006/relationships/image"/><Relationship Id="rId5" Target="../media/image23.jpe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59121">
            <a:off x="15091031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58071" y="-4629150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236347" y="3202251"/>
            <a:ext cx="9815307" cy="4208864"/>
            <a:chOff x="0" y="0"/>
            <a:chExt cx="1895495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95495" cy="812800"/>
            </a:xfrm>
            <a:custGeom>
              <a:avLst/>
              <a:gdLst/>
              <a:ahLst/>
              <a:cxnLst/>
              <a:rect r="r" b="b" t="t" l="l"/>
              <a:pathLst>
                <a:path h="812800" w="1895495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028014" y="793833"/>
            <a:ext cx="596933" cy="613568"/>
          </a:xfrm>
          <a:custGeom>
            <a:avLst/>
            <a:gdLst/>
            <a:ahLst/>
            <a:cxnLst/>
            <a:rect r="r" b="b" t="t" l="l"/>
            <a:pathLst>
              <a:path h="613568" w="596933">
                <a:moveTo>
                  <a:pt x="0" y="0"/>
                </a:moveTo>
                <a:lnTo>
                  <a:pt x="596933" y="0"/>
                </a:lnTo>
                <a:lnTo>
                  <a:pt x="596933" y="613568"/>
                </a:lnTo>
                <a:lnTo>
                  <a:pt x="0" y="6135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236347" y="4962525"/>
            <a:ext cx="9815307" cy="1778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44"/>
              </a:lnSpc>
            </a:pPr>
            <a:r>
              <a:rPr lang="en-US" sz="10539" spc="1032">
                <a:solidFill>
                  <a:srgbClr val="231F20"/>
                </a:solidFill>
                <a:latin typeface="Oswald Bold"/>
              </a:rPr>
              <a:t>COLORIZATION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36347" y="3956598"/>
            <a:ext cx="9815307" cy="1186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>
                <a:solidFill>
                  <a:srgbClr val="231F20"/>
                </a:solidFill>
                <a:latin typeface="Oswald Bold"/>
              </a:rPr>
              <a:t>IMAGE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393660" y="1538248"/>
            <a:ext cx="1865640" cy="28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94"/>
              </a:lnSpc>
              <a:spcBef>
                <a:spcPct val="0"/>
              </a:spcBef>
            </a:pPr>
            <a:r>
              <a:rPr lang="en-US" sz="1735" spc="170">
                <a:solidFill>
                  <a:srgbClr val="231F20"/>
                </a:solidFill>
                <a:latin typeface="Montserrat Classic Bold"/>
              </a:rPr>
              <a:t>HUE WIZARD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-4012602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019320" y="2901697"/>
            <a:ext cx="1400485" cy="5513464"/>
            <a:chOff x="0" y="0"/>
            <a:chExt cx="368852" cy="145210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8852" cy="1452106"/>
            </a:xfrm>
            <a:custGeom>
              <a:avLst/>
              <a:gdLst/>
              <a:ahLst/>
              <a:cxnLst/>
              <a:rect r="r" b="b" t="t" l="l"/>
              <a:pathLst>
                <a:path h="1452106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1452106"/>
                  </a:lnTo>
                  <a:lnTo>
                    <a:pt x="0" y="1452106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68852" cy="14711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980992" y="1036994"/>
            <a:ext cx="7416941" cy="168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CONTENT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2016048">
            <a:off x="12243487" y="-100530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231353" y="3225185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31353" y="4022304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31353" y="4903461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31353" y="5700580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50954" y="6492957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250954" y="7323921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07430" y="3333137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INTRODUCTION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07430" y="4127355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PROBLEM STATEMENT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07430" y="5047445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LITERATURE REVIEW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07430" y="5841663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DATASET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607430" y="6642507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WORKFLOW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607430" y="7434884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RESULTS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6028014" y="8229704"/>
            <a:ext cx="596933" cy="613568"/>
          </a:xfrm>
          <a:custGeom>
            <a:avLst/>
            <a:gdLst/>
            <a:ahLst/>
            <a:cxnLst/>
            <a:rect r="r" b="b" t="t" l="l"/>
            <a:pathLst>
              <a:path h="613568" w="596933">
                <a:moveTo>
                  <a:pt x="0" y="0"/>
                </a:moveTo>
                <a:lnTo>
                  <a:pt x="596933" y="0"/>
                </a:lnTo>
                <a:lnTo>
                  <a:pt x="596933" y="613568"/>
                </a:lnTo>
                <a:lnTo>
                  <a:pt x="0" y="6135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5393660" y="8974119"/>
            <a:ext cx="1865640" cy="28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94"/>
              </a:lnSpc>
              <a:spcBef>
                <a:spcPct val="0"/>
              </a:spcBef>
            </a:pPr>
            <a:r>
              <a:rPr lang="en-US" sz="1735" spc="170">
                <a:solidFill>
                  <a:srgbClr val="231F20"/>
                </a:solidFill>
                <a:latin typeface="Montserrat Classic Bold"/>
              </a:rPr>
              <a:t>HUE WIZARD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3086100"/>
            <a:chOff x="0" y="0"/>
            <a:chExt cx="4816593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451022" y="-4729397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51369" y="-3442596"/>
            <a:ext cx="6709932" cy="6885191"/>
          </a:xfrm>
          <a:custGeom>
            <a:avLst/>
            <a:gdLst/>
            <a:ahLst/>
            <a:cxnLst/>
            <a:rect r="r" b="b" t="t" l="l"/>
            <a:pathLst>
              <a:path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63000" y="3875422"/>
            <a:ext cx="4473739" cy="2443073"/>
          </a:xfrm>
          <a:custGeom>
            <a:avLst/>
            <a:gdLst/>
            <a:ahLst/>
            <a:cxnLst/>
            <a:rect r="r" b="b" t="t" l="l"/>
            <a:pathLst>
              <a:path h="2443073" w="4473739">
                <a:moveTo>
                  <a:pt x="0" y="0"/>
                </a:moveTo>
                <a:lnTo>
                  <a:pt x="4473739" y="0"/>
                </a:lnTo>
                <a:lnTo>
                  <a:pt x="4473739" y="2443073"/>
                </a:lnTo>
                <a:lnTo>
                  <a:pt x="0" y="2443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528" r="0" b="-18474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163000" y="3442596"/>
            <a:ext cx="4473739" cy="636748"/>
            <a:chOff x="0" y="0"/>
            <a:chExt cx="1178269" cy="1677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78269" cy="167703"/>
            </a:xfrm>
            <a:custGeom>
              <a:avLst/>
              <a:gdLst/>
              <a:ahLst/>
              <a:cxnLst/>
              <a:rect r="r" b="b" t="t" l="l"/>
              <a:pathLst>
                <a:path h="167703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178269" cy="2248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Italics"/>
                </a:rPr>
                <a:t>Input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690980" y="1232286"/>
            <a:ext cx="10906040" cy="1349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INTRODUCTION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893475" y="3510391"/>
            <a:ext cx="9034431" cy="2808103"/>
            <a:chOff x="0" y="0"/>
            <a:chExt cx="1744696" cy="54229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44696" cy="542290"/>
            </a:xfrm>
            <a:custGeom>
              <a:avLst/>
              <a:gdLst/>
              <a:ahLst/>
              <a:cxnLst/>
              <a:rect r="r" b="b" t="t" l="l"/>
              <a:pathLst>
                <a:path h="542290" w="1744696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7208647" y="4240688"/>
            <a:ext cx="8404089" cy="1328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22319" indent="-211160" lvl="1">
              <a:lnSpc>
                <a:spcPts val="2699"/>
              </a:lnSpc>
              <a:buFont typeface="Arial"/>
              <a:buChar char="•"/>
            </a:pPr>
            <a:r>
              <a:rPr lang="en-US" sz="1956" spc="191">
                <a:solidFill>
                  <a:srgbClr val="231F20"/>
                </a:solidFill>
                <a:latin typeface="DM Sans"/>
              </a:rPr>
              <a:t>Our project, "Hue Wizard," aims to add colour to grayscale images efficiently. Leveraging AutoEncoders, we seek to blend tradition with modern technology for vibrant visual restoration.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1410691" y="6937093"/>
            <a:ext cx="4473739" cy="2443073"/>
          </a:xfrm>
          <a:custGeom>
            <a:avLst/>
            <a:gdLst/>
            <a:ahLst/>
            <a:cxnLst/>
            <a:rect r="r" b="b" t="t" l="l"/>
            <a:pathLst>
              <a:path h="2443073" w="4473739">
                <a:moveTo>
                  <a:pt x="0" y="0"/>
                </a:moveTo>
                <a:lnTo>
                  <a:pt x="4473739" y="0"/>
                </a:lnTo>
                <a:lnTo>
                  <a:pt x="4473739" y="2443073"/>
                </a:lnTo>
                <a:lnTo>
                  <a:pt x="0" y="24430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1039" r="0" b="-11039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1410691" y="6504266"/>
            <a:ext cx="4473739" cy="636748"/>
            <a:chOff x="0" y="0"/>
            <a:chExt cx="1178269" cy="16770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78269" cy="167703"/>
            </a:xfrm>
            <a:custGeom>
              <a:avLst/>
              <a:gdLst/>
              <a:ahLst/>
              <a:cxnLst/>
              <a:rect r="r" b="b" t="t" l="l"/>
              <a:pathLst>
                <a:path h="167703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178269" cy="2248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Italics"/>
                </a:rPr>
                <a:t>Vision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179166" y="6572062"/>
            <a:ext cx="9034431" cy="2808103"/>
            <a:chOff x="0" y="0"/>
            <a:chExt cx="1744696" cy="54229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744696" cy="542290"/>
            </a:xfrm>
            <a:custGeom>
              <a:avLst/>
              <a:gdLst/>
              <a:ahLst/>
              <a:cxnLst/>
              <a:rect r="r" b="b" t="t" l="l"/>
              <a:pathLst>
                <a:path h="542290" w="1744696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2440166" y="7448391"/>
            <a:ext cx="8512431" cy="1017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7768" indent="-213884" lvl="1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</a:rPr>
              <a:t>Through deep learning, our project revitalizes black and white imagery. We enhance historical photos, offering a seamless fusion of past and present in visual storytelling.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8753997" y="-8024088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61733" y="5519911"/>
            <a:ext cx="7082615" cy="2386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2"/>
              </a:lnSpc>
              <a:spcBef>
                <a:spcPct val="0"/>
              </a:spcBef>
            </a:pPr>
            <a:r>
              <a:rPr lang="en-US" sz="2744">
                <a:solidFill>
                  <a:srgbClr val="000000"/>
                </a:solidFill>
                <a:latin typeface="DM Sans Italics"/>
              </a:rPr>
              <a:t>The absence of color in black and white photographs hampers their impact and historical significance. Current manual and automated colorization methods are either time-consuming or lack precision.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61733" y="2105045"/>
            <a:ext cx="8097687" cy="3241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015"/>
              </a:lnSpc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PROBLEM</a:t>
            </a:r>
          </a:p>
          <a:p>
            <a:pPr algn="l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STATEMENT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409623" y="2266970"/>
            <a:ext cx="734693" cy="755166"/>
          </a:xfrm>
          <a:custGeom>
            <a:avLst/>
            <a:gdLst/>
            <a:ahLst/>
            <a:cxnLst/>
            <a:rect r="r" b="b" t="t" l="l"/>
            <a:pathLst>
              <a:path h="755166" w="734693">
                <a:moveTo>
                  <a:pt x="0" y="0"/>
                </a:moveTo>
                <a:lnTo>
                  <a:pt x="734692" y="0"/>
                </a:lnTo>
                <a:lnTo>
                  <a:pt x="734692" y="755166"/>
                </a:lnTo>
                <a:lnTo>
                  <a:pt x="0" y="7551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600299" y="3180249"/>
            <a:ext cx="2418654" cy="352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7"/>
              </a:lnSpc>
              <a:spcBef>
                <a:spcPct val="0"/>
              </a:spcBef>
            </a:pPr>
            <a:r>
              <a:rPr lang="en-US" sz="2135" spc="209">
                <a:solidFill>
                  <a:srgbClr val="231F20"/>
                </a:solidFill>
                <a:latin typeface="Montserrat Classic Bold"/>
              </a:rPr>
              <a:t>HUE WIZARD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-4254153" y="7476061"/>
            <a:ext cx="11881594" cy="3564478"/>
          </a:xfrm>
          <a:custGeom>
            <a:avLst/>
            <a:gdLst/>
            <a:ahLst/>
            <a:cxnLst/>
            <a:rect r="r" b="b" t="t" l="l"/>
            <a:pathLst>
              <a:path h="3564478" w="11881594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361367" y="4698091"/>
            <a:ext cx="2464800" cy="2455172"/>
            <a:chOff x="0" y="0"/>
            <a:chExt cx="6502400" cy="647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t="-16555" r="223" b="-16555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4202269" y="3237055"/>
            <a:ext cx="6605778" cy="2621947"/>
            <a:chOff x="0" y="0"/>
            <a:chExt cx="2047782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47782" cy="812800"/>
            </a:xfrm>
            <a:custGeom>
              <a:avLst/>
              <a:gdLst/>
              <a:ahLst/>
              <a:cxnLst/>
              <a:rect r="r" b="b" t="t" l="l"/>
              <a:pathLst>
                <a:path h="812800" w="2047782">
                  <a:moveTo>
                    <a:pt x="204778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047782" y="624840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047782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526864" y="3701707"/>
            <a:ext cx="5421439" cy="1430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5"/>
              </a:lnSpc>
            </a:pPr>
            <a:r>
              <a:rPr lang="en-US" sz="768">
                <a:solidFill>
                  <a:srgbClr val="100F0D"/>
                </a:solidFill>
                <a:latin typeface="Montserrat Light"/>
              </a:rPr>
              <a:t>Title: "Colorization of Black and White Images Using Deep Learning"</a:t>
            </a:r>
          </a:p>
          <a:p>
            <a:pPr algn="l">
              <a:lnSpc>
                <a:spcPts val="1075"/>
              </a:lnSpc>
            </a:pPr>
            <a:r>
              <a:rPr lang="en-US" sz="768">
                <a:solidFill>
                  <a:srgbClr val="100F0D"/>
                </a:solidFill>
                <a:latin typeface="Montserrat Light"/>
              </a:rPr>
              <a:t>Authors: Abhishek Kumbhar, Sagar Gowda, Ruchir Attri, Prof. Ankit Khivasara</a:t>
            </a:r>
          </a:p>
          <a:p>
            <a:pPr algn="l">
              <a:lnSpc>
                <a:spcPts val="1075"/>
              </a:lnSpc>
            </a:pPr>
            <a:r>
              <a:rPr lang="en-US" sz="768">
                <a:solidFill>
                  <a:srgbClr val="100F0D"/>
                </a:solidFill>
                <a:latin typeface="Montserrat Light"/>
              </a:rPr>
              <a:t>Year: October 2021</a:t>
            </a:r>
          </a:p>
          <a:p>
            <a:pPr algn="l">
              <a:lnSpc>
                <a:spcPts val="1075"/>
              </a:lnSpc>
            </a:pPr>
            <a:r>
              <a:rPr lang="en-US" sz="768">
                <a:solidFill>
                  <a:srgbClr val="100F0D"/>
                </a:solidFill>
                <a:latin typeface="Montserrat Light"/>
              </a:rPr>
              <a:t>Algorithm Used: CNN, Generative Adversarial Networks (GAN)</a:t>
            </a:r>
          </a:p>
          <a:p>
            <a:pPr algn="l">
              <a:lnSpc>
                <a:spcPts val="1075"/>
              </a:lnSpc>
            </a:pPr>
            <a:r>
              <a:rPr lang="en-US" sz="768">
                <a:solidFill>
                  <a:srgbClr val="100F0D"/>
                </a:solidFill>
                <a:latin typeface="Montserrat Light"/>
              </a:rPr>
              <a:t>Advantages:</a:t>
            </a:r>
          </a:p>
          <a:p>
            <a:pPr algn="l">
              <a:lnSpc>
                <a:spcPts val="1075"/>
              </a:lnSpc>
            </a:pPr>
            <a:r>
              <a:rPr lang="en-US" sz="768">
                <a:solidFill>
                  <a:srgbClr val="100F0D"/>
                </a:solidFill>
                <a:latin typeface="Montserrat Light"/>
              </a:rPr>
              <a:t>    </a:t>
            </a:r>
            <a:r>
              <a:rPr lang="en-US" sz="768">
                <a:solidFill>
                  <a:srgbClr val="100F0D"/>
                </a:solidFill>
                <a:latin typeface="Montserrat Light"/>
              </a:rPr>
              <a:t>Capable of handling high-resolution images</a:t>
            </a:r>
          </a:p>
          <a:p>
            <a:pPr algn="l">
              <a:lnSpc>
                <a:spcPts val="1075"/>
              </a:lnSpc>
            </a:pPr>
            <a:r>
              <a:rPr lang="en-US" sz="768">
                <a:solidFill>
                  <a:srgbClr val="100F0D"/>
                </a:solidFill>
                <a:latin typeface="Montserrat Light"/>
              </a:rPr>
              <a:t>    Categorized colorization based on scenery, background, and artistic elements</a:t>
            </a:r>
          </a:p>
          <a:p>
            <a:pPr algn="l">
              <a:lnSpc>
                <a:spcPts val="1075"/>
              </a:lnSpc>
            </a:pPr>
          </a:p>
          <a:p>
            <a:pPr algn="l">
              <a:lnSpc>
                <a:spcPts val="1075"/>
              </a:lnSpc>
            </a:pPr>
            <a:r>
              <a:rPr lang="en-US" sz="768">
                <a:solidFill>
                  <a:srgbClr val="100F0D"/>
                </a:solidFill>
                <a:latin typeface="Montserrat Light"/>
              </a:rPr>
              <a:t>Limitations:</a:t>
            </a:r>
          </a:p>
          <a:p>
            <a:pPr algn="l">
              <a:lnSpc>
                <a:spcPts val="1075"/>
              </a:lnSpc>
            </a:pPr>
            <a:r>
              <a:rPr lang="en-US" sz="768">
                <a:solidFill>
                  <a:srgbClr val="100F0D"/>
                </a:solidFill>
                <a:latin typeface="Montserrat Light"/>
              </a:rPr>
              <a:t>    </a:t>
            </a:r>
            <a:r>
              <a:rPr lang="en-US" sz="768">
                <a:solidFill>
                  <a:srgbClr val="100F0D"/>
                </a:solidFill>
                <a:latin typeface="Montserrat Light"/>
              </a:rPr>
              <a:t>Low image quality</a:t>
            </a:r>
          </a:p>
          <a:p>
            <a:pPr algn="l">
              <a:lnSpc>
                <a:spcPts val="1075"/>
              </a:lnSpc>
            </a:pPr>
            <a:r>
              <a:rPr lang="en-US" sz="768">
                <a:solidFill>
                  <a:srgbClr val="100F0D"/>
                </a:solidFill>
                <a:latin typeface="Montserrat Light"/>
              </a:rPr>
              <a:t>    Complexity of the models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7693762" y="7322092"/>
            <a:ext cx="2464800" cy="2455172"/>
            <a:chOff x="0" y="0"/>
            <a:chExt cx="6502400" cy="6477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223" t="0" r="223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554236" y="5859002"/>
            <a:ext cx="6778934" cy="2690676"/>
            <a:chOff x="0" y="0"/>
            <a:chExt cx="2047782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47782" cy="812800"/>
            </a:xfrm>
            <a:custGeom>
              <a:avLst/>
              <a:gdLst/>
              <a:ahLst/>
              <a:cxnLst/>
              <a:rect r="r" b="b" t="t" l="l"/>
              <a:pathLst>
                <a:path h="812800" w="2047782">
                  <a:moveTo>
                    <a:pt x="204778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047782" y="624840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2047782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783476" y="6348523"/>
            <a:ext cx="5044915" cy="1433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8"/>
              </a:lnSpc>
            </a:pPr>
            <a:r>
              <a:rPr lang="en-US" sz="770">
                <a:solidFill>
                  <a:srgbClr val="100F0D"/>
                </a:solidFill>
                <a:latin typeface="Montserrat Light"/>
              </a:rPr>
              <a:t>Title: "A Method for Coloring Low-resolution Black and White Old Movies through Object Understanding"</a:t>
            </a:r>
          </a:p>
          <a:p>
            <a:pPr algn="l">
              <a:lnSpc>
                <a:spcPts val="1078"/>
              </a:lnSpc>
            </a:pPr>
            <a:r>
              <a:rPr lang="en-US" sz="770">
                <a:solidFill>
                  <a:srgbClr val="100F0D"/>
                </a:solidFill>
                <a:latin typeface="Montserrat Light"/>
              </a:rPr>
              <a:t>Authors: Ming Fang, Yu Song, Xiaoying Bai, Yushu Ren, Shuhua Liu</a:t>
            </a:r>
          </a:p>
          <a:p>
            <a:pPr algn="l">
              <a:lnSpc>
                <a:spcPts val="1078"/>
              </a:lnSpc>
            </a:pPr>
            <a:r>
              <a:rPr lang="en-US" sz="770">
                <a:solidFill>
                  <a:srgbClr val="100F0D"/>
                </a:solidFill>
                <a:latin typeface="Montserrat Light"/>
              </a:rPr>
              <a:t>Year: September 2021</a:t>
            </a:r>
          </a:p>
          <a:p>
            <a:pPr algn="l">
              <a:lnSpc>
                <a:spcPts val="1078"/>
              </a:lnSpc>
            </a:pPr>
            <a:r>
              <a:rPr lang="en-US" sz="770">
                <a:solidFill>
                  <a:srgbClr val="100F0D"/>
                </a:solidFill>
                <a:latin typeface="Montserrat Light"/>
              </a:rPr>
              <a:t>Algorithm Used: Conditional Generative Adversarial Nets (CGAN)</a:t>
            </a:r>
          </a:p>
          <a:p>
            <a:pPr algn="l">
              <a:lnSpc>
                <a:spcPts val="1078"/>
              </a:lnSpc>
            </a:pPr>
            <a:r>
              <a:rPr lang="en-US" sz="770">
                <a:solidFill>
                  <a:srgbClr val="100F0D"/>
                </a:solidFill>
                <a:latin typeface="Montserrat Light"/>
              </a:rPr>
              <a:t>Advantages:</a:t>
            </a:r>
          </a:p>
          <a:p>
            <a:pPr algn="l">
              <a:lnSpc>
                <a:spcPts val="1078"/>
              </a:lnSpc>
            </a:pPr>
          </a:p>
          <a:p>
            <a:pPr algn="l">
              <a:lnSpc>
                <a:spcPts val="1078"/>
              </a:lnSpc>
            </a:pPr>
            <a:r>
              <a:rPr lang="en-US" sz="770">
                <a:solidFill>
                  <a:srgbClr val="100F0D"/>
                </a:solidFill>
                <a:latin typeface="Montserrat Light"/>
              </a:rPr>
              <a:t>    Quick and accurate coloring process</a:t>
            </a:r>
          </a:p>
          <a:p>
            <a:pPr algn="l">
              <a:lnSpc>
                <a:spcPts val="1078"/>
              </a:lnSpc>
            </a:pPr>
          </a:p>
          <a:p>
            <a:pPr algn="l">
              <a:lnSpc>
                <a:spcPts val="1078"/>
              </a:lnSpc>
            </a:pPr>
            <a:r>
              <a:rPr lang="en-US" sz="770">
                <a:solidFill>
                  <a:srgbClr val="100F0D"/>
                </a:solidFill>
                <a:latin typeface="Montserrat Light"/>
              </a:rPr>
              <a:t>Limitations:</a:t>
            </a:r>
          </a:p>
          <a:p>
            <a:pPr algn="l">
              <a:lnSpc>
                <a:spcPts val="1078"/>
              </a:lnSpc>
            </a:pPr>
          </a:p>
          <a:p>
            <a:pPr algn="l">
              <a:lnSpc>
                <a:spcPts val="1078"/>
              </a:lnSpc>
            </a:pPr>
            <a:r>
              <a:rPr lang="en-US" sz="770">
                <a:solidFill>
                  <a:srgbClr val="100F0D"/>
                </a:solidFill>
                <a:latin typeface="Montserrat Light"/>
              </a:rPr>
              <a:t>    Unsatisfactory coloring effect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887923">
            <a:off x="-2683214" y="7543802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887923">
            <a:off x="12076940" y="-3354783"/>
            <a:ext cx="7032580" cy="7216267"/>
          </a:xfrm>
          <a:custGeom>
            <a:avLst/>
            <a:gdLst/>
            <a:ahLst/>
            <a:cxnLst/>
            <a:rect r="r" b="b" t="t" l="l"/>
            <a:pathLst>
              <a:path h="7216267" w="7032580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361367" y="1236091"/>
            <a:ext cx="9537014" cy="1275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394"/>
              </a:lnSpc>
              <a:spcBef>
                <a:spcPct val="0"/>
              </a:spcBef>
            </a:pPr>
            <a:r>
              <a:rPr lang="en-US" sz="7532" spc="738">
                <a:solidFill>
                  <a:srgbClr val="231F20"/>
                </a:solidFill>
                <a:latin typeface="Oswald Bold"/>
              </a:rPr>
              <a:t>LITERATURE REVIEW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-224419" y="-1349021"/>
            <a:ext cx="2094695" cy="2377721"/>
            <a:chOff x="0" y="0"/>
            <a:chExt cx="551689" cy="62623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51689" cy="626231"/>
            </a:xfrm>
            <a:custGeom>
              <a:avLst/>
              <a:gdLst/>
              <a:ahLst/>
              <a:cxnLst/>
              <a:rect r="r" b="b" t="t" l="l"/>
              <a:pathLst>
                <a:path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4526864" y="3297912"/>
            <a:ext cx="5022216" cy="422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477">
                <a:solidFill>
                  <a:srgbClr val="000000"/>
                </a:solidFill>
                <a:latin typeface="DM Sans Bold"/>
              </a:rPr>
              <a:t>Abishek Khumbar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783476" y="5878052"/>
            <a:ext cx="4049606" cy="422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477">
                <a:solidFill>
                  <a:srgbClr val="000000"/>
                </a:solidFill>
                <a:latin typeface="DM Sans Bold"/>
              </a:rPr>
              <a:t>Yushu Ren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6795972" y="9041232"/>
            <a:ext cx="596933" cy="613568"/>
          </a:xfrm>
          <a:custGeom>
            <a:avLst/>
            <a:gdLst/>
            <a:ahLst/>
            <a:cxnLst/>
            <a:rect r="r" b="b" t="t" l="l"/>
            <a:pathLst>
              <a:path h="613568" w="596933">
                <a:moveTo>
                  <a:pt x="0" y="0"/>
                </a:moveTo>
                <a:lnTo>
                  <a:pt x="596933" y="0"/>
                </a:lnTo>
                <a:lnTo>
                  <a:pt x="596933" y="613568"/>
                </a:lnTo>
                <a:lnTo>
                  <a:pt x="0" y="6135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6161619" y="9647672"/>
            <a:ext cx="1865640" cy="28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94"/>
              </a:lnSpc>
              <a:spcBef>
                <a:spcPct val="0"/>
              </a:spcBef>
            </a:pPr>
            <a:r>
              <a:rPr lang="en-US" sz="1735" spc="170">
                <a:solidFill>
                  <a:srgbClr val="231F20"/>
                </a:solidFill>
                <a:latin typeface="Montserrat Classic Bold"/>
              </a:rPr>
              <a:t>HUE WIZARD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169367" y="-10264537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15324" y="541030"/>
            <a:ext cx="12057353" cy="1702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48"/>
              </a:lnSpc>
            </a:pPr>
            <a:r>
              <a:rPr lang="en-US" sz="10107" spc="990">
                <a:solidFill>
                  <a:srgbClr val="FFFFFF"/>
                </a:solidFill>
                <a:latin typeface="Oswald Bold"/>
              </a:rPr>
              <a:t>DATASET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814687" y="-3863609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770523" y="2459303"/>
            <a:ext cx="8746954" cy="6798997"/>
          </a:xfrm>
          <a:custGeom>
            <a:avLst/>
            <a:gdLst/>
            <a:ahLst/>
            <a:cxnLst/>
            <a:rect r="r" b="b" t="t" l="l"/>
            <a:pathLst>
              <a:path h="6798997" w="8746954">
                <a:moveTo>
                  <a:pt x="0" y="0"/>
                </a:moveTo>
                <a:lnTo>
                  <a:pt x="8746954" y="0"/>
                </a:lnTo>
                <a:lnTo>
                  <a:pt x="8746954" y="6798997"/>
                </a:lnTo>
                <a:lnTo>
                  <a:pt x="0" y="67989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45110" y="8744002"/>
            <a:ext cx="596933" cy="613568"/>
          </a:xfrm>
          <a:custGeom>
            <a:avLst/>
            <a:gdLst/>
            <a:ahLst/>
            <a:cxnLst/>
            <a:rect r="r" b="b" t="t" l="l"/>
            <a:pathLst>
              <a:path h="613568" w="596933">
                <a:moveTo>
                  <a:pt x="0" y="0"/>
                </a:moveTo>
                <a:lnTo>
                  <a:pt x="596933" y="0"/>
                </a:lnTo>
                <a:lnTo>
                  <a:pt x="596933" y="613568"/>
                </a:lnTo>
                <a:lnTo>
                  <a:pt x="0" y="6135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10757" y="9488417"/>
            <a:ext cx="1865640" cy="28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94"/>
              </a:lnSpc>
              <a:spcBef>
                <a:spcPct val="0"/>
              </a:spcBef>
            </a:pPr>
            <a:r>
              <a:rPr lang="en-US" sz="1735" spc="170">
                <a:solidFill>
                  <a:srgbClr val="FFFFFF"/>
                </a:solidFill>
                <a:latin typeface="Montserrat Classic Bold"/>
              </a:rPr>
              <a:t>HUE WIZARD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7863">
            <a:off x="-2925780" y="7049066"/>
            <a:ext cx="21273218" cy="9128145"/>
          </a:xfrm>
          <a:custGeom>
            <a:avLst/>
            <a:gdLst/>
            <a:ahLst/>
            <a:cxnLst/>
            <a:rect r="r" b="b" t="t" l="l"/>
            <a:pathLst>
              <a:path h="9128145" w="21273218">
                <a:moveTo>
                  <a:pt x="0" y="0"/>
                </a:moveTo>
                <a:lnTo>
                  <a:pt x="21273218" y="0"/>
                </a:lnTo>
                <a:lnTo>
                  <a:pt x="21273218" y="9128144"/>
                </a:lnTo>
                <a:lnTo>
                  <a:pt x="0" y="91281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43797" y="2455215"/>
            <a:ext cx="13617940" cy="5866787"/>
          </a:xfrm>
          <a:custGeom>
            <a:avLst/>
            <a:gdLst/>
            <a:ahLst/>
            <a:cxnLst/>
            <a:rect r="r" b="b" t="t" l="l"/>
            <a:pathLst>
              <a:path h="5866787" w="13617940">
                <a:moveTo>
                  <a:pt x="0" y="0"/>
                </a:moveTo>
                <a:lnTo>
                  <a:pt x="13617940" y="0"/>
                </a:lnTo>
                <a:lnTo>
                  <a:pt x="13617940" y="5866788"/>
                </a:lnTo>
                <a:lnTo>
                  <a:pt x="0" y="58667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43797" y="318575"/>
            <a:ext cx="13617940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ARCHITECTURE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960833" y="480500"/>
            <a:ext cx="596933" cy="613568"/>
          </a:xfrm>
          <a:custGeom>
            <a:avLst/>
            <a:gdLst/>
            <a:ahLst/>
            <a:cxnLst/>
            <a:rect r="r" b="b" t="t" l="l"/>
            <a:pathLst>
              <a:path h="613568" w="596933">
                <a:moveTo>
                  <a:pt x="0" y="0"/>
                </a:moveTo>
                <a:lnTo>
                  <a:pt x="596934" y="0"/>
                </a:lnTo>
                <a:lnTo>
                  <a:pt x="596934" y="613568"/>
                </a:lnTo>
                <a:lnTo>
                  <a:pt x="0" y="6135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326480" y="1086941"/>
            <a:ext cx="1865640" cy="28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94"/>
              </a:lnSpc>
              <a:spcBef>
                <a:spcPct val="0"/>
              </a:spcBef>
            </a:pPr>
            <a:r>
              <a:rPr lang="en-US" sz="1735" spc="170">
                <a:solidFill>
                  <a:srgbClr val="231F20"/>
                </a:solidFill>
                <a:latin typeface="Montserrat Classic Bold"/>
              </a:rPr>
              <a:t>HUE WIZARD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70706" y="-3368517"/>
            <a:ext cx="4959890" cy="49598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1278539"/>
            <a:ext cx="13188954" cy="1318895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6639105" y="-5979128"/>
            <a:ext cx="12110389" cy="12426705"/>
          </a:xfrm>
          <a:custGeom>
            <a:avLst/>
            <a:gdLst/>
            <a:ahLst/>
            <a:cxnLst/>
            <a:rect r="r" b="b" t="t" l="l"/>
            <a:pathLst>
              <a:path h="12426705" w="12110389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986589">
            <a:off x="5084777" y="6259532"/>
            <a:ext cx="9894000" cy="10152425"/>
          </a:xfrm>
          <a:custGeom>
            <a:avLst/>
            <a:gdLst/>
            <a:ahLst/>
            <a:cxnLst/>
            <a:rect r="r" b="b" t="t" l="l"/>
            <a:pathLst>
              <a:path h="10152425" w="9894000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225774" y="2152463"/>
            <a:ext cx="4819037" cy="6950273"/>
          </a:xfrm>
          <a:custGeom>
            <a:avLst/>
            <a:gdLst/>
            <a:ahLst/>
            <a:cxnLst/>
            <a:rect r="r" b="b" t="t" l="l"/>
            <a:pathLst>
              <a:path h="6950273" w="4819037">
                <a:moveTo>
                  <a:pt x="0" y="0"/>
                </a:moveTo>
                <a:lnTo>
                  <a:pt x="4819038" y="0"/>
                </a:lnTo>
                <a:lnTo>
                  <a:pt x="4819038" y="6950273"/>
                </a:lnTo>
                <a:lnTo>
                  <a:pt x="0" y="69502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435978" y="4915130"/>
            <a:ext cx="7852022" cy="3569994"/>
          </a:xfrm>
          <a:custGeom>
            <a:avLst/>
            <a:gdLst/>
            <a:ahLst/>
            <a:cxnLst/>
            <a:rect r="r" b="b" t="t" l="l"/>
            <a:pathLst>
              <a:path h="3569994" w="7852022">
                <a:moveTo>
                  <a:pt x="0" y="0"/>
                </a:moveTo>
                <a:lnTo>
                  <a:pt x="7852022" y="0"/>
                </a:lnTo>
                <a:lnTo>
                  <a:pt x="7852022" y="3569995"/>
                </a:lnTo>
                <a:lnTo>
                  <a:pt x="0" y="35699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9147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818266" y="195188"/>
            <a:ext cx="4451313" cy="1396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49"/>
              </a:lnSpc>
            </a:pPr>
            <a:r>
              <a:rPr lang="en-US" sz="8224" spc="806">
                <a:solidFill>
                  <a:srgbClr val="FFFFFF"/>
                </a:solidFill>
                <a:latin typeface="Oswald Bold"/>
              </a:rPr>
              <a:t>RESULTS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36332" y="3758430"/>
            <a:ext cx="4451313" cy="686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92"/>
              </a:lnSpc>
            </a:pPr>
            <a:r>
              <a:rPr lang="en-US" sz="4124" spc="404">
                <a:solidFill>
                  <a:srgbClr val="000000"/>
                </a:solidFill>
                <a:latin typeface="Oswald Bold"/>
              </a:rPr>
              <a:t>SAMPLE OUTPUT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145110" y="8744002"/>
            <a:ext cx="596933" cy="613568"/>
          </a:xfrm>
          <a:custGeom>
            <a:avLst/>
            <a:gdLst/>
            <a:ahLst/>
            <a:cxnLst/>
            <a:rect r="r" b="b" t="t" l="l"/>
            <a:pathLst>
              <a:path h="613568" w="596933">
                <a:moveTo>
                  <a:pt x="0" y="0"/>
                </a:moveTo>
                <a:lnTo>
                  <a:pt x="596933" y="0"/>
                </a:lnTo>
                <a:lnTo>
                  <a:pt x="596933" y="613568"/>
                </a:lnTo>
                <a:lnTo>
                  <a:pt x="0" y="6135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10757" y="9488417"/>
            <a:ext cx="1865640" cy="28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94"/>
              </a:lnSpc>
              <a:spcBef>
                <a:spcPct val="0"/>
              </a:spcBef>
            </a:pPr>
            <a:r>
              <a:rPr lang="en-US" sz="1735" spc="170">
                <a:solidFill>
                  <a:srgbClr val="FFFFFF"/>
                </a:solidFill>
                <a:latin typeface="Montserrat Classic Bold"/>
              </a:rPr>
              <a:t>HUE WIZARD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9407140" y="-9309963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46313" y="2105045"/>
            <a:ext cx="8097687" cy="3241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THANK'S FOR WATCHING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409623" y="2266970"/>
            <a:ext cx="734693" cy="755166"/>
          </a:xfrm>
          <a:custGeom>
            <a:avLst/>
            <a:gdLst/>
            <a:ahLst/>
            <a:cxnLst/>
            <a:rect r="r" b="b" t="t" l="l"/>
            <a:pathLst>
              <a:path h="755166" w="734693">
                <a:moveTo>
                  <a:pt x="0" y="0"/>
                </a:moveTo>
                <a:lnTo>
                  <a:pt x="734692" y="0"/>
                </a:lnTo>
                <a:lnTo>
                  <a:pt x="734692" y="755166"/>
                </a:lnTo>
                <a:lnTo>
                  <a:pt x="0" y="7551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628874" y="3180249"/>
            <a:ext cx="2296190" cy="352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7"/>
              </a:lnSpc>
              <a:spcBef>
                <a:spcPct val="0"/>
              </a:spcBef>
            </a:pPr>
            <a:r>
              <a:rPr lang="en-US" sz="2135" spc="209">
                <a:solidFill>
                  <a:srgbClr val="231F20"/>
                </a:solidFill>
                <a:latin typeface="Montserrat Classic Bold"/>
              </a:rPr>
              <a:t>HUE WIZARD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-4254153" y="7476061"/>
            <a:ext cx="11881594" cy="3564478"/>
          </a:xfrm>
          <a:custGeom>
            <a:avLst/>
            <a:gdLst/>
            <a:ahLst/>
            <a:cxnLst/>
            <a:rect r="r" b="b" t="t" l="l"/>
            <a:pathLst>
              <a:path h="3564478" w="11881594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DAGFXgXSykA</dc:identifier>
  <dcterms:modified xsi:type="dcterms:W3CDTF">2011-08-01T06:04:30Z</dcterms:modified>
  <cp:revision>1</cp:revision>
  <dc:title>Hue Wizard</dc:title>
</cp:coreProperties>
</file>